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8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82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plotArea>
      <c:layout>
        <c:manualLayout>
          <c:layoutTarget val="inner"/>
          <c:xMode val="edge"/>
          <c:yMode val="edge"/>
          <c:x val="0.10094368502380725"/>
          <c:y val="0.11543086457176732"/>
          <c:w val="0.86767974854543328"/>
          <c:h val="0.73117503039279885"/>
        </c:manualLayout>
      </c:layout>
      <c:scatterChart>
        <c:scatterStyle val="line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Скорость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dk1">
                    <a:tint val="88500"/>
                    <a:alpha val="60000"/>
                  </a:schemeClr>
                </a:solidFill>
              </a:ln>
              <a:effectLst/>
            </c:spPr>
          </c:marker>
          <c:dLbls>
            <c:dLbl>
              <c:idx val="0"/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26-42DC-BEBD-368F09B804D5}"/>
                </c:ext>
              </c:extLst>
            </c:dLbl>
            <c:dLbl>
              <c:idx val="1"/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26-42DC-BEBD-368F09B804D5}"/>
                </c:ext>
              </c:extLst>
            </c:dLbl>
            <c:dLbl>
              <c:idx val="2"/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26-42DC-BEBD-368F09B804D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showCatName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2225" cap="rnd">
                <a:solidFill>
                  <a:schemeClr val="tx1"/>
                </a:solidFill>
              </a:ln>
              <a:effectLst/>
            </c:spPr>
            <c:trendlineType val="exp"/>
          </c:trendline>
          <c:xVal>
            <c:numRef>
              <c:f>Лист1!$A$2:$A$5</c:f>
              <c:numCache>
                <c:formatCode>General</c:formatCode>
                <c:ptCount val="4"/>
                <c:pt idx="0">
                  <c:v>34</c:v>
                </c:pt>
                <c:pt idx="1">
                  <c:v>44</c:v>
                </c:pt>
                <c:pt idx="2">
                  <c:v>54</c:v>
                </c:pt>
              </c:numCache>
            </c:numRef>
          </c:xVal>
          <c:y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14</c:v>
                </c:pt>
                <c:pt idx="2">
                  <c:v>25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7C84-4BD8-A528-7B0F3983B0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dk1">
                    <a:tint val="55000"/>
                    <a:alpha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Лист1!$A$2:$A$5</c:f>
              <c:numCache>
                <c:formatCode>General</c:formatCode>
                <c:ptCount val="4"/>
                <c:pt idx="0">
                  <c:v>34</c:v>
                </c:pt>
                <c:pt idx="1">
                  <c:v>44</c:v>
                </c:pt>
                <c:pt idx="2">
                  <c:v>54</c:v>
                </c:pt>
              </c:numCache>
            </c:numRef>
          </c:xVal>
          <c:yVal>
            <c:numRef>
              <c:f>Лист1!$C$2:$C$5</c:f>
              <c:numCache>
                <c:formatCode>General</c:formatCode>
                <c:ptCount val="4"/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2-7C84-4BD8-A528-7B0F3983B0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dk1">
                    <a:tint val="75000"/>
                    <a:alpha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Лист1!$A$2:$A$5</c:f>
              <c:numCache>
                <c:formatCode>General</c:formatCode>
                <c:ptCount val="4"/>
                <c:pt idx="0">
                  <c:v>34</c:v>
                </c:pt>
                <c:pt idx="1">
                  <c:v>44</c:v>
                </c:pt>
                <c:pt idx="2">
                  <c:v>54</c:v>
                </c:pt>
              </c:numCache>
            </c:numRef>
          </c:xVal>
          <c:yVal>
            <c:numRef>
              <c:f>Лист1!$D$2:$D$5</c:f>
              <c:numCache>
                <c:formatCode>General</c:formatCode>
                <c:ptCount val="4"/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3-7C84-4BD8-A528-7B0F3983B07E}"/>
            </c:ext>
          </c:extLst>
        </c:ser>
        <c:dLbls>
          <c:showVal val="1"/>
        </c:dLbls>
        <c:axId val="78916992"/>
        <c:axId val="78923264"/>
      </c:scatterChart>
      <c:valAx>
        <c:axId val="78916992"/>
        <c:scaling>
          <c:orientation val="minMax"/>
          <c:max val="55"/>
          <c:min val="3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Температура, </a:t>
                </a:r>
                <a:r>
                  <a:rPr lang="ru-RU" baseline="30000"/>
                  <a:t>о</a:t>
                </a:r>
                <a:r>
                  <a:rPr lang="ru-RU"/>
                  <a:t>С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28575" cap="flat" cmpd="sng">
            <a:solidFill>
              <a:schemeClr val="tx1"/>
            </a:solidFill>
            <a:headEnd type="none"/>
            <a:tailEnd type="arrow" w="lg" len="lg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923264"/>
        <c:crosses val="autoZero"/>
        <c:crossBetween val="midCat"/>
      </c:valAx>
      <c:valAx>
        <c:axId val="78923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Скорость, моль*л</a:t>
                </a:r>
                <a:r>
                  <a:rPr lang="ru-RU" baseline="30000"/>
                  <a:t>-1</a:t>
                </a:r>
                <a:r>
                  <a:rPr lang="ru-RU"/>
                  <a:t>*с</a:t>
                </a:r>
                <a:r>
                  <a:rPr lang="ru-RU" baseline="30000"/>
                  <a:t>-1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28575">
            <a:solidFill>
              <a:schemeClr val="tx1"/>
            </a:solidFill>
            <a:tailEnd type="arrow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916992"/>
        <c:crosses val="autoZero"/>
        <c:crossBetween val="midCat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5T09:10:1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0 992,'-5'1'180,"1"-1"28,1 0-56,-2 0-4,3 0-148,1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D0CB7-DF57-4DB3-9A28-FD1B609F5D27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0EB34-14E8-4668-B1CC-9B99E30D3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0EB34-14E8-4668-B1CC-9B99E30D3BB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9E4275-DED3-6BF6-8240-0D3AB4526B88}"/>
              </a:ext>
            </a:extLst>
          </p:cNvPr>
          <p:cNvSpPr txBox="1"/>
          <p:nvPr/>
        </p:nvSpPr>
        <p:spPr>
          <a:xfrm>
            <a:off x="2102604" y="1714313"/>
            <a:ext cx="798679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Количественная оценка влияния температуры на скорость химической реакции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3913E8-307D-A974-7B05-D2FD61F25685}"/>
              </a:ext>
            </a:extLst>
          </p:cNvPr>
          <p:cNvSpPr txBox="1"/>
          <p:nvPr/>
        </p:nvSpPr>
        <p:spPr>
          <a:xfrm>
            <a:off x="4725207" y="635252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>
                <a:latin typeface="Franklin Gothic Medium" panose="020B0603020102020204" pitchFamily="34" charset="0"/>
              </a:rPr>
              <a:t>Пермь, 2022 г.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4CD35B9-6C14-20B9-AC2C-9CC57E662673}"/>
              </a:ext>
            </a:extLst>
          </p:cNvPr>
          <p:cNvSpPr/>
          <p:nvPr/>
        </p:nvSpPr>
        <p:spPr>
          <a:xfrm>
            <a:off x="398435" y="262824"/>
            <a:ext cx="11184609" cy="607016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C430318-6598-8034-387E-59D0D2146C51}"/>
              </a:ext>
            </a:extLst>
          </p:cNvPr>
          <p:cNvSpPr txBox="1"/>
          <p:nvPr/>
        </p:nvSpPr>
        <p:spPr>
          <a:xfrm>
            <a:off x="7741870" y="5290916"/>
            <a:ext cx="36602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>
                <a:latin typeface="Franklin Gothic Medium" panose="020B0603020102020204" pitchFamily="34" charset="0"/>
              </a:rPr>
              <a:t>для учащихся 11 класса с углубленным изучением химии</a:t>
            </a:r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B0E1BE-6C3F-C156-4997-5E692BA1DBBE}"/>
              </a:ext>
            </a:extLst>
          </p:cNvPr>
          <p:cNvSpPr txBox="1"/>
          <p:nvPr/>
        </p:nvSpPr>
        <p:spPr>
          <a:xfrm>
            <a:off x="823994" y="1521417"/>
            <a:ext cx="6372385" cy="31115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u="sng" err="1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Спасибо</a:t>
            </a:r>
            <a:r>
              <a:rPr lang="en-US" sz="9600" u="sng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 </a:t>
            </a:r>
            <a:r>
              <a:rPr lang="en-US" sz="9600" u="sng" err="1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завнимание</a:t>
            </a:r>
            <a:r>
              <a:rPr lang="en-US" sz="9600" u="sng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!</a:t>
            </a:r>
            <a:endParaRPr lang="ru-RU" sz="9600" u="sng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F5805A5-FB35-4BDF-442D-6F14B0753827}"/>
              </a:ext>
            </a:extLst>
          </p:cNvPr>
          <p:cNvSpPr/>
          <p:nvPr/>
        </p:nvSpPr>
        <p:spPr>
          <a:xfrm>
            <a:off x="398435" y="262824"/>
            <a:ext cx="11184609" cy="607016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12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5DCB5928-DC7D-4612-9922-441966E156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9C28A4-DF65-BA14-CCF7-DF8584F2CF2A}"/>
              </a:ext>
            </a:extLst>
          </p:cNvPr>
          <p:cNvSpPr txBox="1"/>
          <p:nvPr/>
        </p:nvSpPr>
        <p:spPr>
          <a:xfrm>
            <a:off x="1773857" y="2818102"/>
            <a:ext cx="8591697" cy="61248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 err="1">
                <a:latin typeface="Franklin Gothic Medium" pitchFamily="34" charset="0"/>
                <a:ea typeface="+mj-ea"/>
                <a:cs typeface="+mj-cs"/>
              </a:rPr>
              <a:t>Экспер</a:t>
            </a:r>
            <a:r>
              <a:rPr lang="ru-RU" sz="2400" kern="1200" dirty="0">
                <a:latin typeface="Franklin Gothic Medium" pitchFamily="34" charset="0"/>
                <a:ea typeface="+mj-ea"/>
                <a:cs typeface="+mj-cs"/>
              </a:rPr>
              <a:t>и</a:t>
            </a:r>
            <a:r>
              <a:rPr lang="en-US" sz="2400" kern="1200" dirty="0" err="1">
                <a:latin typeface="Franklin Gothic Medium" pitchFamily="34" charset="0"/>
                <a:ea typeface="+mj-ea"/>
                <a:cs typeface="+mj-cs"/>
              </a:rPr>
              <a:t>ментальные</a:t>
            </a:r>
            <a:r>
              <a:rPr lang="en-US" sz="2400" kern="1200" dirty="0">
                <a:latin typeface="Franklin Gothic Medium" pitchFamily="34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latin typeface="Franklin Gothic Medium" pitchFamily="34" charset="0"/>
                <a:ea typeface="+mj-ea"/>
                <a:cs typeface="+mj-cs"/>
              </a:rPr>
              <a:t>данные</a:t>
            </a:r>
            <a:endParaRPr lang="en-US" sz="2400" kern="1200" dirty="0">
              <a:latin typeface="Franklin Gothic Medium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A236F874-B711-7F9C-DD6D-9882D09E2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7865164"/>
              </p:ext>
            </p:extLst>
          </p:nvPr>
        </p:nvGraphicFramePr>
        <p:xfrm>
          <a:off x="2993130" y="3428780"/>
          <a:ext cx="6265191" cy="3097543"/>
        </p:xfrm>
        <a:graphic>
          <a:graphicData uri="http://schemas.openxmlformats.org/drawingml/2006/table">
            <a:tbl>
              <a:tblPr firstRow="1" bandRow="1">
                <a:noFill/>
                <a:tableStyleId>{F2DE63D5-997A-4646-A377-4702673A728D}</a:tableStyleId>
              </a:tblPr>
              <a:tblGrid>
                <a:gridCol w="1192429">
                  <a:extLst>
                    <a:ext uri="{9D8B030D-6E8A-4147-A177-3AD203B41FA5}">
                      <a16:colId xmlns:a16="http://schemas.microsoft.com/office/drawing/2014/main" xmlns="" val="2842606197"/>
                    </a:ext>
                  </a:extLst>
                </a:gridCol>
                <a:gridCol w="1192429">
                  <a:extLst>
                    <a:ext uri="{9D8B030D-6E8A-4147-A177-3AD203B41FA5}">
                      <a16:colId xmlns:a16="http://schemas.microsoft.com/office/drawing/2014/main" xmlns="" val="1784880048"/>
                    </a:ext>
                  </a:extLst>
                </a:gridCol>
                <a:gridCol w="1192429">
                  <a:extLst>
                    <a:ext uri="{9D8B030D-6E8A-4147-A177-3AD203B41FA5}">
                      <a16:colId xmlns:a16="http://schemas.microsoft.com/office/drawing/2014/main" xmlns="" val="448889330"/>
                    </a:ext>
                  </a:extLst>
                </a:gridCol>
                <a:gridCol w="1488887">
                  <a:extLst>
                    <a:ext uri="{9D8B030D-6E8A-4147-A177-3AD203B41FA5}">
                      <a16:colId xmlns:a16="http://schemas.microsoft.com/office/drawing/2014/main" xmlns="" val="4116883943"/>
                    </a:ext>
                  </a:extLst>
                </a:gridCol>
                <a:gridCol w="1199017">
                  <a:extLst>
                    <a:ext uri="{9D8B030D-6E8A-4147-A177-3AD203B41FA5}">
                      <a16:colId xmlns:a16="http://schemas.microsoft.com/office/drawing/2014/main" xmlns="" val="3779300043"/>
                    </a:ext>
                  </a:extLst>
                </a:gridCol>
              </a:tblGrid>
              <a:tr h="1132217"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FFFFFF"/>
                          </a:solidFill>
                        </a:rPr>
                        <a:t>№ опыта</a:t>
                      </a: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82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FFFFFF"/>
                          </a:solidFill>
                        </a:rPr>
                        <a:t>Объем раствора </a:t>
                      </a:r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Na</a:t>
                      </a:r>
                      <a:r>
                        <a:rPr lang="en-US" sz="1600" b="1" baseline="-25000">
                          <a:solidFill>
                            <a:srgbClr val="FFFFFF"/>
                          </a:solidFill>
                        </a:rPr>
                        <a:t>2</a:t>
                      </a:r>
                      <a:r>
                        <a:rPr lang="en-US" sz="1600" b="1" baseline="0">
                          <a:solidFill>
                            <a:srgbClr val="FFFFFF"/>
                          </a:solidFill>
                        </a:rPr>
                        <a:t>S</a:t>
                      </a:r>
                      <a:r>
                        <a:rPr lang="en-US" sz="1600" b="1" baseline="-25000">
                          <a:solidFill>
                            <a:srgbClr val="FFFFFF"/>
                          </a:solidFill>
                        </a:rPr>
                        <a:t>2</a:t>
                      </a:r>
                      <a:r>
                        <a:rPr lang="en-US" sz="1600" b="1" baseline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600" b="1" baseline="-25000">
                          <a:solidFill>
                            <a:srgbClr val="FFFFFF"/>
                          </a:solidFill>
                        </a:rPr>
                        <a:t>3</a:t>
                      </a:r>
                      <a:r>
                        <a:rPr lang="en-US" sz="1600" b="1" baseline="0">
                          <a:solidFill>
                            <a:srgbClr val="FFFFFF"/>
                          </a:solidFill>
                        </a:rPr>
                        <a:t> (2%), </a:t>
                      </a:r>
                      <a:r>
                        <a:rPr lang="ru-RU" sz="1600" b="1" baseline="0">
                          <a:solidFill>
                            <a:srgbClr val="FFFFFF"/>
                          </a:solidFill>
                        </a:rPr>
                        <a:t>мл</a:t>
                      </a:r>
                      <a:endParaRPr lang="ru-RU" sz="1600" b="1">
                        <a:solidFill>
                          <a:srgbClr val="FFFFFF"/>
                        </a:solidFill>
                      </a:endParaRP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82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FFFFFF"/>
                          </a:solidFill>
                        </a:rPr>
                        <a:t>Объем раствора </a:t>
                      </a:r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lang="en-US" sz="1600" b="1" baseline="-25000">
                          <a:solidFill>
                            <a:srgbClr val="FFFFFF"/>
                          </a:solidFill>
                        </a:rPr>
                        <a:t>2</a:t>
                      </a:r>
                      <a:r>
                        <a:rPr lang="en-US" sz="1600" b="1" baseline="0">
                          <a:solidFill>
                            <a:srgbClr val="FFFFFF"/>
                          </a:solidFill>
                        </a:rPr>
                        <a:t>SO</a:t>
                      </a:r>
                      <a:r>
                        <a:rPr lang="en-US" sz="1600" b="1" baseline="-25000">
                          <a:solidFill>
                            <a:srgbClr val="FFFFFF"/>
                          </a:solidFill>
                        </a:rPr>
                        <a:t>4</a:t>
                      </a:r>
                      <a:r>
                        <a:rPr lang="en-US" sz="1600" b="1" baseline="0">
                          <a:solidFill>
                            <a:srgbClr val="FFFFFF"/>
                          </a:solidFill>
                        </a:rPr>
                        <a:t> (2%)</a:t>
                      </a:r>
                      <a:r>
                        <a:rPr lang="ru-RU" sz="1600" b="1" baseline="0">
                          <a:solidFill>
                            <a:srgbClr val="FFFFFF"/>
                          </a:solidFill>
                        </a:rPr>
                        <a:t>, мл</a:t>
                      </a:r>
                      <a:endParaRPr lang="ru-RU" sz="1600" b="1">
                        <a:solidFill>
                          <a:srgbClr val="FFFFFF"/>
                        </a:solidFill>
                      </a:endParaRP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82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err="1">
                          <a:solidFill>
                            <a:srgbClr val="FFFFFF"/>
                          </a:solidFill>
                        </a:rPr>
                        <a:t>Температура,°С</a:t>
                      </a:r>
                      <a:endParaRPr lang="ru-RU" sz="1600" b="1">
                        <a:solidFill>
                          <a:srgbClr val="FFFFFF"/>
                        </a:solidFill>
                      </a:endParaRP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82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FFFFFF"/>
                          </a:solidFill>
                        </a:rPr>
                        <a:t>Время, с</a:t>
                      </a: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8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6169375"/>
                  </a:ext>
                </a:extLst>
              </a:tr>
              <a:tr h="635493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34</a:t>
                      </a: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8890219"/>
                  </a:ext>
                </a:extLst>
              </a:tr>
              <a:tr h="635493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44</a:t>
                      </a: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</a:t>
                      </a: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0118060"/>
                  </a:ext>
                </a:extLst>
              </a:tr>
              <a:tr h="635493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54</a:t>
                      </a: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179753" marR="107852" marT="107852" marB="107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98224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39365" y="132851"/>
            <a:ext cx="8913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Взаимодействие водных растворов серной кислоты и тиосульфата натрия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1A5B659-0C26-0509-6F3A-217FCB0F5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151" y="1210069"/>
            <a:ext cx="6153150" cy="164782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07BDCB2-B43D-D38F-1B0A-5CDFFC4CE5BA}"/>
              </a:ext>
            </a:extLst>
          </p:cNvPr>
          <p:cNvSpPr/>
          <p:nvPr/>
        </p:nvSpPr>
        <p:spPr>
          <a:xfrm>
            <a:off x="398435" y="262824"/>
            <a:ext cx="11454582" cy="6291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67469" y="2609472"/>
            <a:ext cx="130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>
                <a:latin typeface="Franklin Gothic Medium" panose="020B0603020102020204" pitchFamily="34" charset="0"/>
              </a:rPr>
              <a:t>белый</a:t>
            </a:r>
          </a:p>
          <a:p>
            <a:pPr algn="ctr"/>
            <a:r>
              <a:rPr lang="ru-RU" sz="1000">
                <a:latin typeface="Franklin Gothic Medium" panose="020B0603020102020204" pitchFamily="34" charset="0"/>
              </a:rPr>
              <a:t>аморфный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2DE7EA52-9D00-51C9-D92D-D7EC284ABC01}"/>
              </a:ext>
            </a:extLst>
          </p:cNvPr>
          <p:cNvCxnSpPr/>
          <p:nvPr/>
        </p:nvCxnSpPr>
        <p:spPr>
          <a:xfrm>
            <a:off x="6199526" y="2333625"/>
            <a:ext cx="0" cy="336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7871C948-4959-4F4B-ABCA-E1AB7BA7DB34}"/>
              </a:ext>
            </a:extLst>
          </p:cNvPr>
          <p:cNvCxnSpPr/>
          <p:nvPr/>
        </p:nvCxnSpPr>
        <p:spPr>
          <a:xfrm flipV="1">
            <a:off x="7143750" y="2266950"/>
            <a:ext cx="0" cy="409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11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BF923-F472-B991-036B-2BFAD3F499F8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6915A8-0681-0057-73AC-BD9E60DAFB1C}"/>
              </a:ext>
            </a:extLst>
          </p:cNvPr>
          <p:cNvSpPr txBox="1"/>
          <p:nvPr/>
        </p:nvSpPr>
        <p:spPr>
          <a:xfrm>
            <a:off x="4802699" y="3291613"/>
            <a:ext cx="29240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18E771-6EFD-2EDF-155E-0A79238CBB19}"/>
              </a:ext>
            </a:extLst>
          </p:cNvPr>
          <p:cNvSpPr txBox="1"/>
          <p:nvPr/>
        </p:nvSpPr>
        <p:spPr>
          <a:xfrm>
            <a:off x="1575231" y="409602"/>
            <a:ext cx="883101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Calibri"/>
              </a:rPr>
              <a:t>График зависимости скорости химической реакции от температуры</a:t>
            </a:r>
            <a:endParaRPr lang="ru-RU" sz="3200" b="1" u="sng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07BDCB2-B43D-D38F-1B0A-5CDFFC4CE5BA}"/>
              </a:ext>
            </a:extLst>
          </p:cNvPr>
          <p:cNvSpPr/>
          <p:nvPr/>
        </p:nvSpPr>
        <p:spPr>
          <a:xfrm>
            <a:off x="398435" y="262824"/>
            <a:ext cx="11454582" cy="6291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2" name="Таблица 4">
                <a:extLst>
                  <a:ext uri="{FF2B5EF4-FFF2-40B4-BE49-F238E27FC236}">
                    <a16:creationId xmlns:a16="http://schemas.microsoft.com/office/drawing/2014/main" id="{AB86B74A-2C12-838C-1632-487F178131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0551691"/>
                  </p:ext>
                </p:extLst>
              </p:nvPr>
            </p:nvGraphicFramePr>
            <p:xfrm>
              <a:off x="616024" y="2530350"/>
              <a:ext cx="4661876" cy="22610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5469">
                      <a:extLst>
                        <a:ext uri="{9D8B030D-6E8A-4147-A177-3AD203B41FA5}">
                          <a16:colId xmlns:a16="http://schemas.microsoft.com/office/drawing/2014/main" val="2524933844"/>
                        </a:ext>
                      </a:extLst>
                    </a:gridCol>
                    <a:gridCol w="1165469">
                      <a:extLst>
                        <a:ext uri="{9D8B030D-6E8A-4147-A177-3AD203B41FA5}">
                          <a16:colId xmlns:a16="http://schemas.microsoft.com/office/drawing/2014/main" val="614875043"/>
                        </a:ext>
                      </a:extLst>
                    </a:gridCol>
                    <a:gridCol w="1165469">
                      <a:extLst>
                        <a:ext uri="{9D8B030D-6E8A-4147-A177-3AD203B41FA5}">
                          <a16:colId xmlns:a16="http://schemas.microsoft.com/office/drawing/2014/main" val="325575973"/>
                        </a:ext>
                      </a:extLst>
                    </a:gridCol>
                    <a:gridCol w="1165469">
                      <a:extLst>
                        <a:ext uri="{9D8B030D-6E8A-4147-A177-3AD203B41FA5}">
                          <a16:colId xmlns:a16="http://schemas.microsoft.com/office/drawing/2014/main" val="3148173795"/>
                        </a:ext>
                      </a:extLst>
                    </a:gridCol>
                  </a:tblGrid>
                  <a:tr h="5017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№ опыта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82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Температура </a:t>
                          </a: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t, </a:t>
                          </a:r>
                          <a:r>
                            <a:rPr lang="en-US" sz="1600" baseline="300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ru-RU" sz="1600">
                            <a:solidFill>
                              <a:schemeClr val="bg1"/>
                            </a:solidFill>
                            <a:effectLst/>
                            <a:latin typeface="Franklin Gothic Medium" panose="020B06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82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Время </a:t>
                          </a:r>
                          <a14:m>
                            <m:oMath xmlns:m="http://schemas.openxmlformats.org/officeDocument/2006/math">
                              <m:r>
                                <a:rPr lang="ru-RU" sz="16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oMath>
                          </a14:m>
                          <a:r>
                            <a:rPr lang="ru-RU" sz="16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с</a:t>
                          </a:r>
                          <a:endParaRPr lang="ru-RU" sz="1600">
                            <a:solidFill>
                              <a:schemeClr val="bg1"/>
                            </a:solidFill>
                            <a:effectLst/>
                            <a:latin typeface="Franklin Gothic Medium" panose="020B06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82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Скорость </a:t>
                          </a:r>
                          <a14:m>
                            <m:oMath xmlns:m="http://schemas.openxmlformats.org/officeDocument/2006/math">
                              <m:r>
                                <a:rPr lang="ru-RU" sz="1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ru-RU" sz="1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1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r>
                                <a:rPr lang="ru-RU" sz="12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ru-RU" sz="12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𝟏𝟎𝟎</m:t>
                              </m:r>
                            </m:oMath>
                          </a14:m>
                          <a:r>
                            <a:rPr lang="ru-RU" sz="16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ru-RU" sz="14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моль*л</a:t>
                          </a:r>
                          <a:r>
                            <a:rPr lang="ru-RU" sz="1400" baseline="300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*с</a:t>
                          </a:r>
                          <a:r>
                            <a:rPr lang="ru-RU" sz="1400" baseline="300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>
                            <a:solidFill>
                              <a:schemeClr val="bg1"/>
                            </a:solidFill>
                            <a:effectLst/>
                            <a:latin typeface="Franklin Gothic Medium" panose="020B06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82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1035363"/>
                      </a:ext>
                    </a:extLst>
                  </a:tr>
                  <a:tr h="5017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123682"/>
                      </a:ext>
                    </a:extLst>
                  </a:tr>
                  <a:tr h="5017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1776749"/>
                      </a:ext>
                    </a:extLst>
                  </a:tr>
                  <a:tr h="5017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872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4">
                <a:extLst>
                  <a:ext uri="{FF2B5EF4-FFF2-40B4-BE49-F238E27FC236}">
                    <a16:creationId xmlns:a16="http://schemas.microsoft.com/office/drawing/2014/main" xmlns="" id="{AB86B74A-2C12-838C-1632-487F178131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230551691"/>
                  </p:ext>
                </p:extLst>
              </p:nvPr>
            </p:nvGraphicFramePr>
            <p:xfrm>
              <a:off x="616024" y="2530350"/>
              <a:ext cx="4661876" cy="22610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5469">
                      <a:extLst>
                        <a:ext uri="{9D8B030D-6E8A-4147-A177-3AD203B41FA5}">
                          <a16:colId xmlns:a16="http://schemas.microsoft.com/office/drawing/2014/main" xmlns="" val="2524933844"/>
                        </a:ext>
                      </a:extLst>
                    </a:gridCol>
                    <a:gridCol w="1165469">
                      <a:extLst>
                        <a:ext uri="{9D8B030D-6E8A-4147-A177-3AD203B41FA5}">
                          <a16:colId xmlns:a16="http://schemas.microsoft.com/office/drawing/2014/main" xmlns="" val="614875043"/>
                        </a:ext>
                      </a:extLst>
                    </a:gridCol>
                    <a:gridCol w="1165469">
                      <a:extLst>
                        <a:ext uri="{9D8B030D-6E8A-4147-A177-3AD203B41FA5}">
                          <a16:colId xmlns:a16="http://schemas.microsoft.com/office/drawing/2014/main" xmlns="" val="325575973"/>
                        </a:ext>
                      </a:extLst>
                    </a:gridCol>
                    <a:gridCol w="1165469">
                      <a:extLst>
                        <a:ext uri="{9D8B030D-6E8A-4147-A177-3AD203B41FA5}">
                          <a16:colId xmlns:a16="http://schemas.microsoft.com/office/drawing/2014/main" xmlns="" val="3148173795"/>
                        </a:ext>
                      </a:extLst>
                    </a:gridCol>
                  </a:tblGrid>
                  <a:tr h="7557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№ опыта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82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Температура </a:t>
                          </a: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t, </a:t>
                          </a:r>
                          <a:r>
                            <a:rPr lang="en-US" sz="1600" baseline="300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Franklin Gothic Medium" panose="020B06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ru-RU" sz="1600">
                            <a:solidFill>
                              <a:schemeClr val="bg1"/>
                            </a:solidFill>
                            <a:effectLst/>
                            <a:latin typeface="Franklin Gothic Medium" panose="020B06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82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047" t="-8065" r="-101047" b="-2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047" t="-8065" r="-1047" b="-2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1035363"/>
                      </a:ext>
                    </a:extLst>
                  </a:tr>
                  <a:tr h="5017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0123682"/>
                      </a:ext>
                    </a:extLst>
                  </a:tr>
                  <a:tr h="5017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71776749"/>
                      </a:ext>
                    </a:extLst>
                  </a:tr>
                  <a:tr h="5017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0">
                              <a:solidFill>
                                <a:srgbClr val="000000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ru-RU" sz="1600" b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798726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4C4AAE45-FB39-5A7E-3452-0C8A46B0E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22315265"/>
              </p:ext>
            </p:extLst>
          </p:nvPr>
        </p:nvGraphicFramePr>
        <p:xfrm>
          <a:off x="5317049" y="1552671"/>
          <a:ext cx="6376375" cy="4216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62592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D5C7F090-F50E-4E2D-D840-1CF590E3435D}"/>
              </a:ext>
            </a:extLst>
          </p:cNvPr>
          <p:cNvSpPr/>
          <p:nvPr/>
        </p:nvSpPr>
        <p:spPr>
          <a:xfrm rot="-5400000">
            <a:off x="7167642" y="1865930"/>
            <a:ext cx="4649490" cy="5372745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 useBgFill="1">
            <p:nvSpPr>
              <p:cNvPr id="6" name="Rectangle 8">
                <a:extLst>
                  <a:ext uri="{FF2B5EF4-FFF2-40B4-BE49-F238E27FC236}">
                    <a16:creationId xmlns:a16="http://schemas.microsoft.com/office/drawing/2014/main" id="{2C9A9DA9-7DC8-488B-A882-123947B0F3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en-US"/>
              </a:p>
            </p:txBody>
          </p:sp>
        </mc:Choice>
        <mc:Fallback>
          <p:sp useBgFill="1">
            <p:nvSpPr>
              <p:cNvPr id="6" name="Rectangle 8">
                <a:extLst>
                  <a:ext uri="{FF2B5EF4-FFF2-40B4-BE49-F238E27FC236}">
                    <a16:creationId xmlns:a16="http://schemas.microsoft.com/office/drawing/2014/main" xmlns="" id="{2C9A9DA9-7DC8-488B-A882-123947B0F3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AECD53-441D-4FA4-8FDC-926A6E9A2C94}"/>
              </a:ext>
            </a:extLst>
          </p:cNvPr>
          <p:cNvSpPr txBox="1"/>
          <p:nvPr/>
        </p:nvSpPr>
        <p:spPr>
          <a:xfrm>
            <a:off x="1832002" y="-17323"/>
            <a:ext cx="8135597" cy="110642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dirty="0" err="1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Эмпирическое</a:t>
            </a:r>
            <a:r>
              <a:rPr lang="en-US" sz="3200" b="1" u="sng" kern="12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  <a:r>
              <a:rPr lang="en-US" sz="3200" b="1" u="sng" kern="1200" dirty="0" err="1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правило</a:t>
            </a:r>
            <a:r>
              <a:rPr lang="en-US" sz="3200" b="1" u="sng" kern="12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  <a:r>
              <a:rPr lang="en-US" sz="3200" b="1" u="sng" kern="1200" dirty="0" err="1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Вант-Гоффа</a:t>
            </a:r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 (1884г.)</a:t>
            </a:r>
            <a:endParaRPr lang="en-US" sz="3200" b="1" u="sng" kern="12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F69222-E7D4-B04C-6B45-2E98C9064F50}"/>
              </a:ext>
            </a:extLst>
          </p:cNvPr>
          <p:cNvSpPr txBox="1"/>
          <p:nvPr/>
        </p:nvSpPr>
        <p:spPr>
          <a:xfrm>
            <a:off x="1628007" y="845785"/>
            <a:ext cx="8878696" cy="11479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Franklin Gothic Book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При</a:t>
            </a: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повышении</a:t>
            </a: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температуры</a:t>
            </a: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на</a:t>
            </a: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каждые</a:t>
            </a: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10 </a:t>
            </a:r>
            <a:r>
              <a:rPr lang="en-US" sz="24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градусов</a:t>
            </a: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скорость</a:t>
            </a: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химической</a:t>
            </a: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реакции</a:t>
            </a: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возрастает</a:t>
            </a:r>
            <a:r>
              <a:rPr lang="en-US" sz="24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в 2-4 </a:t>
            </a:r>
            <a:r>
              <a:rPr lang="en-US" sz="24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раза</a:t>
            </a:r>
            <a:r>
              <a:rPr lang="ru-RU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. </a:t>
            </a:r>
            <a:endParaRPr lang="en-US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5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00074E7-F5F4-2883-1FD3-1D1E422830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81" t="52500" r="60930" b="33750"/>
          <a:stretch/>
        </p:blipFill>
        <p:spPr>
          <a:xfrm>
            <a:off x="5966379" y="4155982"/>
            <a:ext cx="3666120" cy="12518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778C46-165A-36E3-1F9B-E3D898D0A179}"/>
              </a:ext>
            </a:extLst>
          </p:cNvPr>
          <p:cNvSpPr txBox="1"/>
          <p:nvPr/>
        </p:nvSpPr>
        <p:spPr>
          <a:xfrm>
            <a:off x="941153" y="5743832"/>
            <a:ext cx="218468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i="1">
                <a:latin typeface="Franklin Gothic Book"/>
              </a:rPr>
              <a:t>Я.Х. Вант-Гофф</a:t>
            </a:r>
          </a:p>
          <a:p>
            <a:pPr algn="ctr"/>
            <a:r>
              <a:rPr lang="ru-RU" sz="1400" i="1">
                <a:latin typeface="Franklin Gothic Book"/>
              </a:rPr>
              <a:t>1852-1911 гг.</a:t>
            </a:r>
            <a:endParaRPr lang="ru-RU" sz="1400" i="1">
              <a:cs typeface="Calibri"/>
            </a:endParaRPr>
          </a:p>
        </p:txBody>
      </p:sp>
      <p:pic>
        <p:nvPicPr>
          <p:cNvPr id="9" name="Рисунок 10" descr="Изображение выглядит как текст, человек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CB19CC2-FBF9-F613-E41D-ED84238F2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98" y="2447920"/>
            <a:ext cx="2743200" cy="3196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596884" y="2447920"/>
            <a:ext cx="415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latin typeface="Franklin Gothic Medium" panose="020B0603020102020204" pitchFamily="34" charset="0"/>
              </a:rPr>
              <a:t>Математическое выражение правила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5254514" y="2962352"/>
                <a:ext cx="5146786" cy="729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sSub>
                            <m:sSubPr>
                              <m:ctrlPr>
                                <a:rPr lang="ru-RU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sSub>
                            <m:sSubPr>
                              <m:ctrlPr>
                                <a:rPr lang="ru-R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ru-R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)/10</m:t>
                          </m:r>
                        </m:sup>
                      </m:sSup>
                    </m:oMath>
                  </m:oMathPara>
                </a14:m>
                <a:endParaRPr lang="ru-RU" sz="360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514" y="2962352"/>
                <a:ext cx="5146786" cy="729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2747382" y="3758907"/>
                <a:ext cx="101041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температурный коэффициент, показывающий во сколько именно раз возрастает скорость</m:t>
                      </m:r>
                    </m:oMath>
                  </m:oMathPara>
                </a14:m>
                <a:endParaRPr lang="ru-RU" sz="1400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реакции при повышении температуры </m:t>
                    </m:r>
                  </m:oMath>
                </a14:m>
                <a:r>
                  <a:rPr lang="ru-RU" sz="1400"/>
                  <a:t>на каждые 10°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382" y="3758907"/>
                <a:ext cx="10104114" cy="523220"/>
              </a:xfrm>
              <a:prstGeom prst="rect">
                <a:avLst/>
              </a:prstGeom>
              <a:blipFill>
                <a:blip r:embed="rId6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3669369" y="5543293"/>
                <a:ext cx="82601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ru-RU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константа ск</m:t>
                    </m:r>
                  </m:oMath>
                </a14:m>
                <a:r>
                  <a:rPr lang="ru-RU" sz="1400"/>
                  <a:t>орости химической реакции при температурах </a:t>
                </a:r>
                <a:r>
                  <a:rPr lang="en-US" sz="1400"/>
                  <a:t>t+</a:t>
                </a:r>
                <a:r>
                  <a:rPr lang="ru-RU" sz="1400"/>
                  <a:t>10° и </a:t>
                </a:r>
                <a:r>
                  <a:rPr lang="en-US" sz="1400"/>
                  <a:t>t</a:t>
                </a:r>
                <a:r>
                  <a:rPr lang="ru-RU" sz="1400"/>
                  <a:t>° соответственно</a:t>
                </a: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69" y="5543293"/>
                <a:ext cx="8260140" cy="307777"/>
              </a:xfrm>
              <a:prstGeom prst="rect">
                <a:avLst/>
              </a:prstGeom>
              <a:blipFill>
                <a:blip r:embed="rId7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507BDCB2-B43D-D38F-1B0A-5CDFFC4CE5BA}"/>
              </a:ext>
            </a:extLst>
          </p:cNvPr>
          <p:cNvSpPr/>
          <p:nvPr/>
        </p:nvSpPr>
        <p:spPr>
          <a:xfrm>
            <a:off x="398435" y="262824"/>
            <a:ext cx="11454582" cy="6291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102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>
            <a:extLst>
              <a:ext uri="{FF2B5EF4-FFF2-40B4-BE49-F238E27FC236}">
                <a16:creationId xmlns:a16="http://schemas.microsoft.com/office/drawing/2014/main" xmlns="" id="{C63FB015-56A5-BCA9-336A-6208ABC7A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3" t="74167" r="58216" b="14934"/>
          <a:stretch/>
        </p:blipFill>
        <p:spPr>
          <a:xfrm>
            <a:off x="4543585" y="1753406"/>
            <a:ext cx="709723" cy="542731"/>
          </a:xfrm>
          <a:prstGeom prst="rect">
            <a:avLst/>
          </a:prstGeom>
        </p:spPr>
      </p:pic>
      <p:pic>
        <p:nvPicPr>
          <p:cNvPr id="8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867F2A6-8B9F-A1A1-3A5C-527EC8560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21" t="42857" r="56139" b="32512"/>
          <a:stretch/>
        </p:blipFill>
        <p:spPr>
          <a:xfrm>
            <a:off x="3974494" y="3975857"/>
            <a:ext cx="3967937" cy="181455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DAB8C477-D4B9-BC55-5694-B10C4AD2AA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34" t="54839" r="69899" b="36201"/>
          <a:stretch/>
        </p:blipFill>
        <p:spPr>
          <a:xfrm>
            <a:off x="2813355" y="1556810"/>
            <a:ext cx="1269849" cy="9429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577" y="16442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u="sng" dirty="0">
                <a:solidFill>
                  <a:schemeClr val="accent2">
                    <a:lumMod val="50000"/>
                  </a:schemeClr>
                </a:solidFill>
                <a:latin typeface="Franklin Gothic Medium"/>
              </a:rPr>
              <a:t>Расчет на основании правила </a:t>
            </a:r>
            <a:r>
              <a:rPr lang="ru-RU" sz="3600" b="1" u="sng" dirty="0" err="1">
                <a:solidFill>
                  <a:schemeClr val="accent2">
                    <a:lumMod val="50000"/>
                  </a:schemeClr>
                </a:solidFill>
                <a:latin typeface="Franklin Gothic Medium"/>
              </a:rPr>
              <a:t>Вант-Гоффа</a:t>
            </a:r>
            <a:r>
              <a:rPr lang="ru-RU" sz="3600" b="1" u="sng" dirty="0">
                <a:solidFill>
                  <a:schemeClr val="accent2">
                    <a:lumMod val="50000"/>
                  </a:schemeClr>
                </a:solidFill>
                <a:latin typeface="Franklin Gothic Medium"/>
              </a:rPr>
              <a:t> температурного  коэффициента </a:t>
            </a:r>
            <a:r>
              <a:rPr lang="ru-RU" sz="3600" b="1" u="sng" dirty="0" err="1">
                <a:solidFill>
                  <a:schemeClr val="accent2">
                    <a:lumMod val="50000"/>
                  </a:schemeClr>
                </a:solidFill>
                <a:latin typeface="Franklin Gothic Medium"/>
              </a:rPr>
              <a:t>c</a:t>
            </a:r>
            <a:r>
              <a:rPr lang="ru-RU" sz="3600" b="1" u="sng" dirty="0">
                <a:solidFill>
                  <a:schemeClr val="accent2">
                    <a:lumMod val="50000"/>
                  </a:schemeClr>
                </a:solidFill>
                <a:latin typeface="Franklin Gothic Medium"/>
              </a:rPr>
              <a:t> использованием экспериментальных данных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168392-7CBB-B3E2-1DC8-1345B4084EC4}"/>
              </a:ext>
            </a:extLst>
          </p:cNvPr>
          <p:cNvSpPr txBox="1"/>
          <p:nvPr/>
        </p:nvSpPr>
        <p:spPr>
          <a:xfrm>
            <a:off x="454781" y="5728305"/>
            <a:ext cx="1135500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Franklin Gothic Medium"/>
                <a:cs typeface="Calibri"/>
              </a:rPr>
              <a:t>Вывод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Medium"/>
                <a:cs typeface="Calibri"/>
              </a:rPr>
              <a:t>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Franklin Gothic Medium"/>
                <a:cs typeface="Calibri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Medium"/>
                <a:cs typeface="Calibri"/>
              </a:rPr>
              <a:t> </a:t>
            </a:r>
            <a:r>
              <a:rPr lang="ru-RU" sz="2400" dirty="0" smtClean="0">
                <a:latin typeface="Franklin Gothic Medium"/>
                <a:cs typeface="Calibri"/>
              </a:rPr>
              <a:t>увеличение значения температурного коэффициента с ростом температуры говорит о наблюдаемом ускорении </a:t>
            </a:r>
            <a:r>
              <a:rPr lang="ru-RU" sz="2400" smtClean="0">
                <a:latin typeface="Franklin Gothic Medium"/>
                <a:cs typeface="Calibri"/>
              </a:rPr>
              <a:t>химического взаимодействия.</a:t>
            </a:r>
            <a:r>
              <a:rPr lang="ru-RU" dirty="0">
                <a:latin typeface="Franklin Gothic Medium"/>
                <a:cs typeface="Calibri"/>
              </a:rPr>
              <a:t>  </a:t>
            </a:r>
            <a:r>
              <a:rPr lang="ru-RU" dirty="0">
                <a:ea typeface="+mn-lt"/>
                <a:cs typeface="+mn-lt"/>
              </a:rPr>
              <a:t>  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B66BE0-4F5D-6133-780C-069710054955}"/>
              </a:ext>
            </a:extLst>
          </p:cNvPr>
          <p:cNvSpPr txBox="1"/>
          <p:nvPr/>
        </p:nvSpPr>
        <p:spPr>
          <a:xfrm>
            <a:off x="1504800" y="1912757"/>
            <a:ext cx="9250437" cy="1587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400">
                <a:latin typeface="Franklin Gothic Medium"/>
              </a:rPr>
              <a:t>                , где      – время, выраженное в секундах</a:t>
            </a:r>
            <a:endParaRPr lang="en-US" sz="2400">
              <a:ea typeface="+mn-lt"/>
              <a:cs typeface="+mn-lt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400">
                <a:latin typeface="Franklin Gothic Medium"/>
              </a:rPr>
              <a:t>Таким образом, скорость химической реакции обратно пропорциональна времени её протекания</a:t>
            </a:r>
            <a:endParaRPr lang="en-US" sz="2400">
              <a:ea typeface="+mn-lt"/>
              <a:cs typeface="+mn-lt"/>
            </a:endParaRPr>
          </a:p>
          <a:p>
            <a:pPr algn="l"/>
            <a:endParaRPr lang="ru-RU" sz="2400">
              <a:cs typeface="Calibri"/>
            </a:endParaRPr>
          </a:p>
        </p:txBody>
      </p:sp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0BAFDD8-CDEE-74C5-BC12-FBB898AF08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12" t="55871" r="32706" b="33007"/>
          <a:stretch/>
        </p:blipFill>
        <p:spPr>
          <a:xfrm>
            <a:off x="2975428" y="3201761"/>
            <a:ext cx="6255264" cy="71231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3CFF818-6419-663C-ED7E-526B22150ED9}"/>
              </a:ext>
            </a:extLst>
          </p:cNvPr>
          <p:cNvSpPr/>
          <p:nvPr/>
        </p:nvSpPr>
        <p:spPr>
          <a:xfrm>
            <a:off x="398435" y="262824"/>
            <a:ext cx="11454582" cy="6291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61DE40-5D46-02A4-F2FC-31ADC38C854E}"/>
              </a:ext>
            </a:extLst>
          </p:cNvPr>
          <p:cNvSpPr txBox="1"/>
          <p:nvPr/>
        </p:nvSpPr>
        <p:spPr>
          <a:xfrm>
            <a:off x="1301858" y="36161"/>
            <a:ext cx="96011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u="sng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З</a:t>
            </a:r>
            <a:r>
              <a:rPr lang="ru-RU" sz="3200" b="1" u="sng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адача </a:t>
            </a:r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на правило </a:t>
            </a:r>
            <a:r>
              <a:rPr lang="ru-RU" sz="3200" b="1" u="sng" dirty="0" err="1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Вант-Гоффа</a:t>
            </a:r>
            <a:r>
              <a:rPr lang="ru-RU" sz="4800" dirty="0" smtClean="0">
                <a:latin typeface="Franklin Gothic Book"/>
              </a:rPr>
              <a:t> </a:t>
            </a:r>
            <a:endParaRPr lang="ru-RU" sz="4800" dirty="0">
              <a:latin typeface="Franklin Gothic Book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6FF534-D4FD-C3B8-4260-931D816E79CC}"/>
                  </a:ext>
                </a:extLst>
              </p:cNvPr>
              <p:cNvSpPr txBox="1"/>
              <p:nvPr/>
            </p:nvSpPr>
            <p:spPr>
              <a:xfrm>
                <a:off x="2243443" y="2222988"/>
                <a:ext cx="1335435" cy="401757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Дано:</a:t>
                </a:r>
              </a:p>
              <a:p>
                <a:r>
                  <a:rPr lang="ru-RU" sz="240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t</a:t>
                </a:r>
                <a:r>
                  <a:rPr lang="ru-RU" sz="2400" baseline="-2500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1</a:t>
                </a:r>
                <a:r>
                  <a:rPr lang="ru-RU" sz="240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=40°C</a:t>
                </a:r>
              </a:p>
              <a:p>
                <a:r>
                  <a:rPr lang="ru-RU" sz="240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t</a:t>
                </a:r>
                <a:r>
                  <a:rPr lang="ru-RU" sz="2400" baseline="-2500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2</a:t>
                </a:r>
                <a:r>
                  <a:rPr lang="ru-RU" sz="240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=80°C</a:t>
                </a:r>
              </a:p>
              <a:p>
                <a:pPr algn="l"/>
                <a:r>
                  <a:rPr lang="ru-RU" sz="240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γ=2</a:t>
                </a:r>
              </a:p>
              <a:p>
                <a:endParaRPr lang="ru-RU" sz="24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r>
                  <a:rPr lang="ru-RU" sz="240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Найти: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>
                  <a:ea typeface="Calibri"/>
                  <a:cs typeface="Calibri"/>
                </a:endParaRPr>
              </a:p>
              <a:p>
                <a:endParaRPr lang="ru-RU" baseline="-25000">
                  <a:ea typeface="Calibri"/>
                  <a:cs typeface="Calibri"/>
                </a:endParaRPr>
              </a:p>
              <a:p>
                <a:endParaRPr lang="ru-RU" baseline="-25000">
                  <a:ea typeface="Calibri"/>
                  <a:cs typeface="Calibri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696FF534-D4FD-C3B8-4260-931D816E7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443" y="2222988"/>
                <a:ext cx="1335435" cy="4017575"/>
              </a:xfrm>
              <a:prstGeom prst="rect">
                <a:avLst/>
              </a:prstGeom>
              <a:blipFill>
                <a:blip r:embed="rId2"/>
                <a:stretch>
                  <a:fillRect l="-6849" t="-1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FDB05C-9497-4AF7-C11F-9B883BAE8C68}"/>
              </a:ext>
            </a:extLst>
          </p:cNvPr>
          <p:cNvSpPr txBox="1"/>
          <p:nvPr/>
        </p:nvSpPr>
        <p:spPr>
          <a:xfrm>
            <a:off x="4807152" y="3148893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>
              <a:ea typeface="Calibri"/>
              <a:cs typeface="Calibri"/>
            </a:endParaRPr>
          </a:p>
          <a:p>
            <a:pPr algn="l"/>
            <a:endParaRPr lang="ru-RU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9C717E-6836-B06F-E3D1-48BC15594394}"/>
              </a:ext>
            </a:extLst>
          </p:cNvPr>
          <p:cNvSpPr txBox="1"/>
          <p:nvPr/>
        </p:nvSpPr>
        <p:spPr>
          <a:xfrm>
            <a:off x="872660" y="922954"/>
            <a:ext cx="1045959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latin typeface="Franklin Gothic Medium" panose="020B0603020102020204" pitchFamily="34" charset="0"/>
              </a:rPr>
              <a:t>  Как изменится скорость химической реакции при повышении температуры от 40°C до 80°C, если температурный коэффициент равен 2?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9FCEC78A-C368-BE38-690B-358DF4DF1B09}"/>
              </a:ext>
            </a:extLst>
          </p:cNvPr>
          <p:cNvCxnSpPr/>
          <p:nvPr/>
        </p:nvCxnSpPr>
        <p:spPr>
          <a:xfrm rot="5400000">
            <a:off x="1453487" y="4046561"/>
            <a:ext cx="4080680" cy="2729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2D8EC532-3DF7-B26F-89F8-C6DC9EF0ED82}"/>
              </a:ext>
            </a:extLst>
          </p:cNvPr>
          <p:cNvCxnSpPr/>
          <p:nvPr/>
        </p:nvCxnSpPr>
        <p:spPr>
          <a:xfrm>
            <a:off x="1651379" y="4012442"/>
            <a:ext cx="1869743" cy="5459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EF496F3-D65F-7921-CAA3-745ACE708B10}"/>
              </a:ext>
            </a:extLst>
          </p:cNvPr>
          <p:cNvCxnSpPr/>
          <p:nvPr/>
        </p:nvCxnSpPr>
        <p:spPr>
          <a:xfrm>
            <a:off x="1688195" y="2016687"/>
            <a:ext cx="8779638" cy="1682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07BDCB2-B43D-D38F-1B0A-5CDFFC4CE5BA}"/>
              </a:ext>
            </a:extLst>
          </p:cNvPr>
          <p:cNvSpPr/>
          <p:nvPr/>
        </p:nvSpPr>
        <p:spPr>
          <a:xfrm>
            <a:off x="398435" y="262824"/>
            <a:ext cx="11454582" cy="6291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6979B5-531C-FB30-C37C-9224AB060F18}"/>
                  </a:ext>
                </a:extLst>
              </p:cNvPr>
              <p:cNvSpPr txBox="1"/>
              <p:nvPr/>
            </p:nvSpPr>
            <p:spPr>
              <a:xfrm>
                <a:off x="3730312" y="2242820"/>
                <a:ext cx="6785288" cy="464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f>
                            <m:fPr>
                              <m:ctrlPr>
                                <a:rPr lang="ru-RU" sz="24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4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4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ru-RU" sz="24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  <m:t>80−40</m:t>
                              </m:r>
                            </m:num>
                            <m:den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⋅16</m:t>
                      </m:r>
                    </m:oMath>
                  </m:oMathPara>
                </a14:m>
                <a:endParaRPr lang="ru-RU" sz="2400">
                  <a:latin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400" i="1" smtClean="0">
                              <a:latin typeface="Cambria Math" panose="02040503050406030204" pitchFamily="18" charset="0"/>
                            </a:rPr>
                            <m:t>⋅16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ru-RU" sz="2400">
                  <a:latin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ru-RU" sz="24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ru-RU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ru-RU" sz="24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скорость химической реакции возрастет в 16 раз.</a:t>
                </a:r>
              </a:p>
              <a:p>
                <a:endParaRPr lang="ru-RU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9D6979B5-531C-FB30-C37C-9224AB060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12" y="2242820"/>
                <a:ext cx="6785288" cy="4642361"/>
              </a:xfrm>
              <a:prstGeom prst="rect">
                <a:avLst/>
              </a:prstGeom>
              <a:blipFill>
                <a:blip r:embed="rId3"/>
                <a:stretch>
                  <a:fillRect l="-1438" t="-1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3083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31F486-F7DF-EE87-2A38-6DFD8784B794}"/>
              </a:ext>
            </a:extLst>
          </p:cNvPr>
          <p:cNvSpPr txBox="1"/>
          <p:nvPr/>
        </p:nvSpPr>
        <p:spPr>
          <a:xfrm>
            <a:off x="803967" y="313307"/>
            <a:ext cx="10584066" cy="11234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  <a:latin typeface="Franklin Gothic Medium"/>
                <a:ea typeface="+mj-ea"/>
                <a:cs typeface="+mj-cs"/>
              </a:rPr>
              <a:t>Распределение частиц в системе по энергиям при разных температурах в </a:t>
            </a:r>
            <a:r>
              <a:rPr lang="ru-RU" sz="3500" b="1" u="sng" dirty="0">
                <a:solidFill>
                  <a:schemeClr val="accent2">
                    <a:lumMod val="50000"/>
                  </a:schemeClr>
                </a:solidFill>
                <a:latin typeface="Franklin Gothic Medium"/>
                <a:ea typeface="+mj-ea"/>
                <a:cs typeface="+mj-cs"/>
              </a:rPr>
              <a:t>соответствии</a:t>
            </a:r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  <a:latin typeface="Franklin Gothic Medium"/>
                <a:ea typeface="+mj-ea"/>
                <a:cs typeface="+mj-cs"/>
              </a:rPr>
              <a:t> с законом распределения Максвелла-Больцмана (1871г.)</a:t>
            </a:r>
            <a:endParaRPr lang="ru-RU" sz="3200" b="1" u="sng" kern="1200" dirty="0">
              <a:solidFill>
                <a:schemeClr val="accent2">
                  <a:lumMod val="50000"/>
                </a:schemeClr>
              </a:solidFill>
              <a:latin typeface="Franklin Gothic Book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FA3EF1E-8F84-6615-7849-5A549F73ED0B}"/>
              </a:ext>
            </a:extLst>
          </p:cNvPr>
          <p:cNvSpPr/>
          <p:nvPr/>
        </p:nvSpPr>
        <p:spPr>
          <a:xfrm>
            <a:off x="398435" y="262824"/>
            <a:ext cx="11313761" cy="618640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3AD7ECE-973E-3E55-3FF1-EDBF188F7F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8" t="1869" r="22083" b="17134"/>
          <a:stretch/>
        </p:blipFill>
        <p:spPr>
          <a:xfrm>
            <a:off x="526750" y="1487274"/>
            <a:ext cx="5639800" cy="37773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E1C96F4-4860-304C-AA4D-77693D963A2B}"/>
              </a:ext>
            </a:extLst>
          </p:cNvPr>
          <p:cNvSpPr txBox="1"/>
          <p:nvPr/>
        </p:nvSpPr>
        <p:spPr>
          <a:xfrm>
            <a:off x="1052670" y="4927280"/>
            <a:ext cx="1000528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Franklin Gothic Medium"/>
                <a:ea typeface="Calibri"/>
                <a:cs typeface="Calibri"/>
              </a:rPr>
              <a:t>Вывод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Franklin Gothic Medium"/>
                <a:ea typeface="Calibri"/>
                <a:cs typeface="Calibri"/>
              </a:rPr>
              <a:t>:</a:t>
            </a:r>
            <a:r>
              <a:rPr lang="ru-RU" sz="2400" dirty="0">
                <a:latin typeface="Franklin Gothic Medium"/>
                <a:ea typeface="Calibri"/>
                <a:cs typeface="Calibri"/>
              </a:rPr>
              <a:t> с повышением температуры в системе растёт число частиц,  обладающих энергией равной или большей энергии активации химической реакции.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2262" y="1894395"/>
            <a:ext cx="5367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0">
              <a:buAutoNum type="arabicPeriod"/>
            </a:pPr>
            <a:r>
              <a:rPr lang="en-US" sz="2400" dirty="0">
                <a:latin typeface="Franklin Gothic Medium" panose="020B0603020102020204" pitchFamily="34" charset="0"/>
              </a:rPr>
              <a:t>N</a:t>
            </a:r>
            <a:r>
              <a:rPr lang="ru-RU" sz="2400" dirty="0">
                <a:latin typeface="Franklin Gothic Medium" panose="020B0603020102020204" pitchFamily="34" charset="0"/>
              </a:rPr>
              <a:t> – число частиц в </a:t>
            </a:r>
            <a:r>
              <a:rPr lang="ru-RU" sz="2400">
                <a:latin typeface="Franklin Gothic Medium" panose="020B0603020102020204" pitchFamily="34" charset="0"/>
              </a:rPr>
              <a:t>системе </a:t>
            </a:r>
            <a:r>
              <a:rPr lang="ru-RU" sz="2400" smtClean="0">
                <a:latin typeface="Franklin Gothic Medium" panose="020B0603020102020204" pitchFamily="34" charset="0"/>
              </a:rPr>
              <a:t>– при </a:t>
            </a:r>
            <a:r>
              <a:rPr lang="ru-RU" sz="2400" dirty="0">
                <a:latin typeface="Franklin Gothic Medium" panose="020B0603020102020204" pitchFamily="34" charset="0"/>
              </a:rPr>
              <a:t>температурах Т</a:t>
            </a:r>
            <a:r>
              <a:rPr lang="ru-RU" sz="1400" dirty="0">
                <a:latin typeface="Franklin Gothic Medium" panose="020B0603020102020204" pitchFamily="34" charset="0"/>
              </a:rPr>
              <a:t>1 </a:t>
            </a:r>
            <a:r>
              <a:rPr lang="ru-RU" sz="2400" dirty="0">
                <a:latin typeface="Franklin Gothic Medium" panose="020B0603020102020204" pitchFamily="34" charset="0"/>
              </a:rPr>
              <a:t>и </a:t>
            </a:r>
            <a:r>
              <a:rPr lang="ru-RU" sz="2400" dirty="0" smtClean="0">
                <a:latin typeface="Franklin Gothic Medium" panose="020B0603020102020204" pitchFamily="34" charset="0"/>
              </a:rPr>
              <a:t>Т</a:t>
            </a:r>
            <a:r>
              <a:rPr lang="ru-RU" sz="1400" dirty="0" smtClean="0">
                <a:latin typeface="Franklin Gothic Medium" panose="020B0603020102020204" pitchFamily="34" charset="0"/>
              </a:rPr>
              <a:t>2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имеет одинаковое значение.</a:t>
            </a:r>
            <a:endParaRPr lang="ru-RU" sz="2400" dirty="0">
              <a:latin typeface="Franklin Gothic Medium" panose="020B0603020102020204" pitchFamily="34" charset="0"/>
            </a:endParaRPr>
          </a:p>
          <a:p>
            <a:pPr marL="457200" indent="-457200" defTabSz="0">
              <a:buAutoNum type="arabicPeriod"/>
            </a:pPr>
            <a:r>
              <a:rPr lang="ru-RU" sz="2400" dirty="0">
                <a:latin typeface="Franklin Gothic Medium" panose="020B0603020102020204" pitchFamily="34" charset="0"/>
              </a:rPr>
              <a:t>Площади фигур под кривыми распределения Максвелла-Больцмана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пропорциональны </a:t>
            </a:r>
            <a:r>
              <a:rPr lang="en-US" sz="2400" dirty="0" smtClean="0">
                <a:latin typeface="Franklin Gothic Medium" panose="020B0603020102020204" pitchFamily="34" charset="0"/>
              </a:rPr>
              <a:t>N</a:t>
            </a:r>
            <a:r>
              <a:rPr lang="ru-RU" sz="2400" dirty="0" smtClean="0">
                <a:latin typeface="Franklin Gothic Medium" panose="020B0603020102020204" pitchFamily="34" charset="0"/>
              </a:rPr>
              <a:t>, а значит равны</a:t>
            </a:r>
            <a:r>
              <a:rPr lang="en-US" sz="2400" dirty="0" smtClean="0">
                <a:latin typeface="Franklin Gothic Medium" panose="020B0603020102020204" pitchFamily="34" charset="0"/>
              </a:rPr>
              <a:t>.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72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A9F0250-BFA7-2636-9B28-B69C0437B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t="54762" r="72222" b="26984"/>
          <a:stretch/>
        </p:blipFill>
        <p:spPr>
          <a:xfrm>
            <a:off x="5228749" y="4759848"/>
            <a:ext cx="2606973" cy="1083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617F34-CA9F-46C0-7209-211EFB6C8BC7}"/>
              </a:ext>
            </a:extLst>
          </p:cNvPr>
          <p:cNvSpPr txBox="1"/>
          <p:nvPr/>
        </p:nvSpPr>
        <p:spPr>
          <a:xfrm>
            <a:off x="2365428" y="333599"/>
            <a:ext cx="740560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  <a:latin typeface="Franklin Gothic Medium"/>
                <a:cs typeface="Calibri"/>
              </a:rPr>
              <a:t>Уравнение Аррениуса (1889г.)</a:t>
            </a:r>
          </a:p>
        </p:txBody>
      </p:sp>
      <p:pic>
        <p:nvPicPr>
          <p:cNvPr id="5" name="Рисунок 5" descr="Изображение выглядит как человек, мужчина, одежда, военная фор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0305F5A-DBFC-D95D-E3FB-9AEA1606EC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7308" y="2358195"/>
            <a:ext cx="2291166" cy="3360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C9A5F63-DDF9-7CDB-4945-A7AB8CC129A5}"/>
              </a:ext>
            </a:extLst>
          </p:cNvPr>
          <p:cNvSpPr/>
          <p:nvPr/>
        </p:nvSpPr>
        <p:spPr>
          <a:xfrm>
            <a:off x="398435" y="262824"/>
            <a:ext cx="11339592" cy="636721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E5258A-DD03-9118-3FB9-437C4EB81D2E}"/>
              </a:ext>
            </a:extLst>
          </p:cNvPr>
          <p:cNvSpPr txBox="1"/>
          <p:nvPr/>
        </p:nvSpPr>
        <p:spPr>
          <a:xfrm>
            <a:off x="1057274" y="903515"/>
            <a:ext cx="1037611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latin typeface="Franklin Gothic Medium" panose="020B0603020102020204" pitchFamily="34" charset="0"/>
              </a:rPr>
              <a:t>Неприменимо для систем, в которых распределение частиц по энергиям отличается от распределения Максвелла-Больцмана.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B5752F-9C4A-0CD8-D95E-B5E12ECF0663}"/>
              </a:ext>
            </a:extLst>
          </p:cNvPr>
          <p:cNvSpPr txBox="1"/>
          <p:nvPr/>
        </p:nvSpPr>
        <p:spPr>
          <a:xfrm>
            <a:off x="8997955" y="5783604"/>
            <a:ext cx="204300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i="1">
                <a:latin typeface="Franklin Gothic Book"/>
              </a:rPr>
              <a:t>С.А. Аррениус</a:t>
            </a:r>
          </a:p>
          <a:p>
            <a:pPr algn="ctr"/>
            <a:r>
              <a:rPr lang="ru-RU" sz="1400" i="1">
                <a:latin typeface="Franklin Gothic Book"/>
              </a:rPr>
              <a:t>1859-1927 гг.</a:t>
            </a:r>
            <a:endParaRPr lang="ru-RU" sz="1400" i="1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3538D86-17B9-BBDD-6E38-71734CE29D47}"/>
              </a:ext>
            </a:extLst>
          </p:cNvPr>
          <p:cNvSpPr txBox="1"/>
          <p:nvPr/>
        </p:nvSpPr>
        <p:spPr>
          <a:xfrm>
            <a:off x="647580" y="4512740"/>
            <a:ext cx="400651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>
                <a:latin typeface="Franklin Gothic Book"/>
                <a:ea typeface="Calibri"/>
                <a:cs typeface="Calibri"/>
              </a:rPr>
              <a:t>k - константа скорости химической реакции</a:t>
            </a:r>
            <a:endParaRPr lang="ru-RU" sz="1600">
              <a:latin typeface="Franklin Gothic Book"/>
            </a:endParaRPr>
          </a:p>
          <a:p>
            <a:r>
              <a:rPr lang="ru-RU" sz="1600">
                <a:latin typeface="Franklin Gothic Book"/>
                <a:ea typeface="Calibri"/>
                <a:cs typeface="Calibri"/>
              </a:rPr>
              <a:t>A - </a:t>
            </a:r>
            <a:r>
              <a:rPr lang="ru-RU" sz="1600" err="1">
                <a:latin typeface="Franklin Gothic Book"/>
                <a:ea typeface="Calibri"/>
                <a:cs typeface="Calibri"/>
              </a:rPr>
              <a:t>предэкспоненциальный</a:t>
            </a:r>
            <a:r>
              <a:rPr lang="ru-RU" sz="1600">
                <a:latin typeface="Franklin Gothic Book"/>
                <a:ea typeface="Calibri"/>
                <a:cs typeface="Calibri"/>
              </a:rPr>
              <a:t> множитель</a:t>
            </a:r>
          </a:p>
          <a:p>
            <a:r>
              <a:rPr lang="ru-RU" sz="1600" err="1">
                <a:latin typeface="Franklin Gothic Book"/>
                <a:ea typeface="Calibri"/>
                <a:cs typeface="Calibri"/>
              </a:rPr>
              <a:t>E</a:t>
            </a:r>
            <a:r>
              <a:rPr lang="ru-RU" sz="1600" baseline="-25000" err="1">
                <a:latin typeface="Franklin Gothic Book"/>
                <a:ea typeface="Calibri"/>
                <a:cs typeface="Calibri"/>
              </a:rPr>
              <a:t>a</a:t>
            </a:r>
            <a:r>
              <a:rPr lang="ru-RU" sz="1600">
                <a:latin typeface="Franklin Gothic Book"/>
                <a:ea typeface="Calibri"/>
                <a:cs typeface="Calibri"/>
              </a:rPr>
              <a:t> - энергия активации реакции</a:t>
            </a:r>
          </a:p>
          <a:p>
            <a:r>
              <a:rPr lang="en-US" sz="1600">
                <a:latin typeface="Franklin Gothic Book"/>
                <a:ea typeface="Calibri"/>
                <a:cs typeface="Calibri"/>
              </a:rPr>
              <a:t>R </a:t>
            </a:r>
            <a:r>
              <a:rPr lang="ru-RU" sz="1600">
                <a:latin typeface="Franklin Gothic Book"/>
                <a:ea typeface="Calibri"/>
                <a:cs typeface="Calibri"/>
              </a:rPr>
              <a:t>– универсальная газовая постоянная</a:t>
            </a:r>
          </a:p>
          <a:p>
            <a:r>
              <a:rPr lang="en-US" sz="1600">
                <a:latin typeface="Franklin Gothic Book"/>
                <a:ea typeface="Calibri"/>
                <a:cs typeface="Calibri"/>
              </a:rPr>
              <a:t>T</a:t>
            </a:r>
            <a:r>
              <a:rPr lang="ru-RU" sz="1600">
                <a:latin typeface="Franklin Gothic Book"/>
                <a:ea typeface="Calibri"/>
                <a:cs typeface="Calibri"/>
              </a:rPr>
              <a:t> – температура по шкале Кельвина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F95FB26-B60E-C905-2637-B52D1AA962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00" t="60000" r="36385" b="18333"/>
          <a:stretch/>
        </p:blipFill>
        <p:spPr>
          <a:xfrm>
            <a:off x="4380661" y="2576683"/>
            <a:ext cx="2883782" cy="1031752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4461051" y="2190537"/>
                <a:ext cx="3490598" cy="47891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𝑅𝑇</m:t>
                          </m:r>
                        </m:sup>
                      </m:sSup>
                    </m:oMath>
                  </m:oMathPara>
                </a14:m>
                <a:endParaRPr lang="ru-RU" sz="300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051" y="2190537"/>
                <a:ext cx="3490598" cy="4789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380661" y="3377419"/>
                <a:ext cx="1934550" cy="781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240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661" y="3377419"/>
                <a:ext cx="1934550" cy="781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172108" y="4196789"/>
            <a:ext cx="482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latin typeface="Franklin Gothic Medium" panose="020B0603020102020204" pitchFamily="34" charset="0"/>
              </a:rPr>
              <a:t>Для прямой в системе координат </a:t>
            </a:r>
            <a:r>
              <a:rPr lang="en-US" sz="1600">
                <a:latin typeface="Franklin Gothic Medium" panose="020B0603020102020204" pitchFamily="34" charset="0"/>
              </a:rPr>
              <a:t>lg k</a:t>
            </a:r>
            <a:r>
              <a:rPr lang="ru-RU" sz="1600">
                <a:latin typeface="Franklin Gothic Medium" panose="020B0603020102020204" pitchFamily="34" charset="0"/>
              </a:rPr>
              <a:t> = </a:t>
            </a:r>
            <a:r>
              <a:rPr lang="en-US" sz="1600">
                <a:latin typeface="Franklin Gothic Medium" panose="020B0603020102020204" pitchFamily="34" charset="0"/>
              </a:rPr>
              <a:t>f(1/T)</a:t>
            </a:r>
            <a:endParaRPr lang="ru-RU" sz="1600">
              <a:latin typeface="Franklin Gothic Medium" panose="020B06030201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E64208F2-4940-136B-6757-A7045AE2CE07}"/>
                  </a:ext>
                </a:extLst>
              </p14:cNvPr>
              <p14:cNvContentPartPr/>
              <p14:nvPr/>
            </p14:nvContentPartPr>
            <p14:xfrm>
              <a:off x="2201730" y="4257570"/>
              <a:ext cx="7560" cy="720"/>
            </p14:xfrm>
          </p:contentPart>
        </mc:Choice>
        <mc:Fallback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xmlns="" id="{E64208F2-4940-136B-6757-A7045AE2CE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2730" y="4248570"/>
                <a:ext cx="2520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DCBFFD6-70A7-85DD-755B-DA31FDAEAE8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249" y="1693748"/>
            <a:ext cx="3490598" cy="284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43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17188F-E022-F600-98E2-9402D18193E8}"/>
              </a:ext>
            </a:extLst>
          </p:cNvPr>
          <p:cNvSpPr txBox="1"/>
          <p:nvPr/>
        </p:nvSpPr>
        <p:spPr>
          <a:xfrm>
            <a:off x="2743200" y="390593"/>
            <a:ext cx="61063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Библиографический список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168023-4F6D-D0FA-2398-37B3A673E480}"/>
              </a:ext>
            </a:extLst>
          </p:cNvPr>
          <p:cNvSpPr txBox="1"/>
          <p:nvPr/>
        </p:nvSpPr>
        <p:spPr>
          <a:xfrm>
            <a:off x="640935" y="1096827"/>
            <a:ext cx="1096115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800" dirty="0" err="1">
                <a:latin typeface="Franklin Gothic Medium" panose="020B0603020102020204" pitchFamily="34" charset="0"/>
              </a:rPr>
              <a:t>Кузьменко</a:t>
            </a:r>
            <a:r>
              <a:rPr lang="ru-RU" sz="2800" dirty="0">
                <a:latin typeface="Franklin Gothic Medium" panose="020B0603020102020204" pitchFamily="34" charset="0"/>
              </a:rPr>
              <a:t> Н.Е., Еремин В.В., Попков В.А. Начала химии. М.:</a:t>
            </a:r>
          </a:p>
          <a:p>
            <a:r>
              <a:rPr lang="ru-RU" sz="2800" dirty="0" smtClean="0">
                <a:latin typeface="Franklin Gothic Medium" panose="020B0603020102020204" pitchFamily="34" charset="0"/>
              </a:rPr>
              <a:t>   Лаборатория </a:t>
            </a:r>
            <a:r>
              <a:rPr lang="ru-RU" sz="2800" dirty="0">
                <a:latin typeface="Franklin Gothic Medium" panose="020B0603020102020204" pitchFamily="34" charset="0"/>
              </a:rPr>
              <a:t>знаний, 2016.</a:t>
            </a:r>
          </a:p>
          <a:p>
            <a:pPr marL="285750" indent="-285750">
              <a:buFont typeface="Arial"/>
              <a:buChar char="•"/>
            </a:pPr>
            <a:endParaRPr lang="ru-RU" sz="2800" dirty="0">
              <a:latin typeface="Franklin Gothic Medium" panose="020B06030201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800" dirty="0" err="1">
                <a:latin typeface="Franklin Gothic Medium" panose="020B0603020102020204" pitchFamily="34" charset="0"/>
              </a:rPr>
              <a:t>Угай</a:t>
            </a:r>
            <a:r>
              <a:rPr lang="ru-RU" sz="2800" dirty="0">
                <a:latin typeface="Franklin Gothic Medium" panose="020B0603020102020204" pitchFamily="34" charset="0"/>
              </a:rPr>
              <a:t> Я.А. Общая и неорганическая химия. М.: </a:t>
            </a:r>
            <a:r>
              <a:rPr lang="ru-RU" sz="2800" dirty="0" err="1">
                <a:latin typeface="Franklin Gothic Medium" panose="020B0603020102020204" pitchFamily="34" charset="0"/>
              </a:rPr>
              <a:t>Высш.Шк</a:t>
            </a:r>
            <a:r>
              <a:rPr lang="ru-RU" sz="2800" dirty="0">
                <a:latin typeface="Franklin Gothic Medium" panose="020B0603020102020204" pitchFamily="34" charset="0"/>
              </a:rPr>
              <a:t>., 1997.</a:t>
            </a:r>
          </a:p>
          <a:p>
            <a:pPr marL="285750" indent="-285750">
              <a:buFont typeface="Arial"/>
              <a:buChar char="•"/>
            </a:pPr>
            <a:endParaRPr lang="ru-RU" sz="2800" dirty="0">
              <a:latin typeface="Franklin Gothic Medium" panose="020B06030201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800" dirty="0" err="1">
                <a:latin typeface="Franklin Gothic Medium" panose="020B0603020102020204" pitchFamily="34" charset="0"/>
              </a:rPr>
              <a:t>Кузьменко</a:t>
            </a:r>
            <a:r>
              <a:rPr lang="ru-RU" sz="2800" dirty="0">
                <a:latin typeface="Franklin Gothic Medium" panose="020B0603020102020204" pitchFamily="34" charset="0"/>
              </a:rPr>
              <a:t> Н.Е., </a:t>
            </a:r>
            <a:r>
              <a:rPr lang="ru-RU" sz="2800" dirty="0" err="1">
                <a:latin typeface="Franklin Gothic Medium" panose="020B0603020102020204" pitchFamily="34" charset="0"/>
              </a:rPr>
              <a:t>Магдесиева</a:t>
            </a:r>
            <a:r>
              <a:rPr lang="ru-RU" sz="2800" dirty="0">
                <a:latin typeface="Franklin Gothic Medium" panose="020B0603020102020204" pitchFamily="34" charset="0"/>
              </a:rPr>
              <a:t> Н.Н., Еремин В.В. Задачи по химии.</a:t>
            </a:r>
          </a:p>
          <a:p>
            <a:pPr marL="285750" indent="-285750"/>
            <a:r>
              <a:rPr lang="ru-RU" sz="2800" dirty="0" smtClean="0">
                <a:latin typeface="Franklin Gothic Medium" panose="020B0603020102020204" pitchFamily="34" charset="0"/>
              </a:rPr>
              <a:t>   М</a:t>
            </a:r>
            <a:r>
              <a:rPr lang="ru-RU" sz="2800" dirty="0">
                <a:latin typeface="Franklin Gothic Medium" panose="020B0603020102020204" pitchFamily="34" charset="0"/>
              </a:rPr>
              <a:t>.: Просвещение, 1992.</a:t>
            </a:r>
          </a:p>
          <a:p>
            <a:pPr marL="285750" indent="-285750">
              <a:buFont typeface="Arial"/>
              <a:buChar char="•"/>
            </a:pPr>
            <a:endParaRPr lang="ru-RU" sz="2800" dirty="0">
              <a:latin typeface="Franklin Gothic Medium" panose="020B06030201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800" dirty="0" err="1">
                <a:latin typeface="Franklin Gothic Medium" panose="020B0603020102020204" pitchFamily="34" charset="0"/>
              </a:rPr>
              <a:t>Кузьменко</a:t>
            </a:r>
            <a:r>
              <a:rPr lang="ru-RU" sz="2800" dirty="0">
                <a:latin typeface="Franklin Gothic Medium" panose="020B0603020102020204" pitchFamily="34" charset="0"/>
              </a:rPr>
              <a:t> Н.Е., Еремин В.В., Попков В.А. Химия. М.: Дрофа, 1999.</a:t>
            </a:r>
            <a:endParaRPr lang="ru-RU" sz="2800" dirty="0">
              <a:ea typeface="Calibri" panose="020F0502020204030204"/>
              <a:cs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8DF1965-B50C-C8FA-F569-91504BFE89FD}"/>
              </a:ext>
            </a:extLst>
          </p:cNvPr>
          <p:cNvSpPr/>
          <p:nvPr/>
        </p:nvSpPr>
        <p:spPr>
          <a:xfrm>
            <a:off x="398435" y="262824"/>
            <a:ext cx="11454582" cy="636871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576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338</Words>
  <Application>Microsoft Office PowerPoint</Application>
  <PresentationFormat>Произвольный</PresentationFormat>
  <Paragraphs>92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 Расчет на основании правила Вант-Гоффа температурного  коэффициента c использованием экспериментальных данных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59</cp:revision>
  <dcterms:created xsi:type="dcterms:W3CDTF">2022-03-31T13:53:57Z</dcterms:created>
  <dcterms:modified xsi:type="dcterms:W3CDTF">2022-05-19T18:30:21Z</dcterms:modified>
</cp:coreProperties>
</file>